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2" r:id="rId8"/>
    <p:sldId id="280" r:id="rId9"/>
    <p:sldId id="263" r:id="rId10"/>
    <p:sldId id="286" r:id="rId11"/>
    <p:sldId id="278" r:id="rId12"/>
    <p:sldId id="283" r:id="rId13"/>
    <p:sldId id="281" r:id="rId14"/>
    <p:sldId id="284" r:id="rId15"/>
    <p:sldId id="279" r:id="rId16"/>
    <p:sldId id="282" r:id="rId17"/>
    <p:sldId id="285" r:id="rId18"/>
    <p:sldId id="287" r:id="rId19"/>
    <p:sldId id="264" r:id="rId20"/>
    <p:sldId id="265" r:id="rId21"/>
    <p:sldId id="266" r:id="rId22"/>
    <p:sldId id="267" r:id="rId23"/>
    <p:sldId id="268" r:id="rId24"/>
    <p:sldId id="288" r:id="rId25"/>
    <p:sldId id="293" r:id="rId26"/>
    <p:sldId id="295" r:id="rId27"/>
    <p:sldId id="294" r:id="rId28"/>
    <p:sldId id="291" r:id="rId29"/>
    <p:sldId id="275" r:id="rId30"/>
    <p:sldId id="276" r:id="rId31"/>
    <p:sldId id="27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p:restoredTop sz="94595"/>
  </p:normalViewPr>
  <p:slideViewPr>
    <p:cSldViewPr snapToGrid="0" snapToObjects="1">
      <p:cViewPr varScale="1">
        <p:scale>
          <a:sx n="107" d="100"/>
          <a:sy n="107" d="100"/>
        </p:scale>
        <p:origin x="184" y="4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smtClean="0"/>
              <a:t>Probability </a:t>
            </a:r>
            <a:r>
              <a:rPr lang="en-US" smtClean="0"/>
              <a:t>and </a:t>
            </a:r>
            <a:br>
              <a:rPr lang="en-US" smtClean="0"/>
            </a:br>
            <a:r>
              <a:rPr lang="en-US" smtClean="0"/>
              <a:t>Bayes </a:t>
            </a:r>
            <a:r>
              <a:rPr lang="en-US" dirty="0" smtClean="0"/>
              <a:t>Theorem</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3</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47995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smtClean="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a:t>
            </a:r>
            <a:r>
              <a:rPr lang="en-US" sz="2800" smtClean="0">
                <a:solidFill>
                  <a:srgbClr val="222222"/>
                </a:solidFill>
                <a:latin typeface="Roboto" charset="0"/>
              </a:rPr>
              <a:t>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𝑟</m:t>
                          </m:r>
                          <m:rad>
                            <m:radPr>
                              <m:degHide m:val="on"/>
                              <m:ctrlPr>
                                <a:rPr lang="en-US" sz="3200" b="0" i="1" smtClean="0">
                                  <a:latin typeface="Cambria Math" charset="0"/>
                                </a:rPr>
                              </m:ctrlPr>
                            </m:radPr>
                            <m:deg/>
                            <m:e>
                              <m:r>
                                <a:rPr lang="en-US" sz="3200" b="0" i="1" smtClean="0">
                                  <a:latin typeface="Cambria Math" charset="0"/>
                                </a:rPr>
                                <m:t>𝑑𝑓</m:t>
                              </m:r>
                            </m:e>
                          </m:rad>
                        </m:num>
                        <m:den>
                          <m:rad>
                            <m:radPr>
                              <m:degHide m:val="on"/>
                              <m:ctrlPr>
                                <a:rPr lang="mr-IN" sz="3200" b="0" i="1" smtClean="0">
                                  <a:latin typeface="Cambria Math" charset="0"/>
                                </a:rPr>
                              </m:ctrlPr>
                            </m:radPr>
                            <m:deg/>
                            <m:e>
                              <m:r>
                                <a:rPr lang="en-US" sz="3200" b="0" i="1" smtClean="0">
                                  <a:latin typeface="Cambria Math" charset="0"/>
                                </a:rPr>
                                <m:t>1−</m:t>
                              </m:r>
                              <m:sSup>
                                <m:sSupPr>
                                  <m:ctrlPr>
                                    <a:rPr lang="en-US" sz="3200" b="0" i="1" smtClean="0">
                                      <a:latin typeface="Cambria Math"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4406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032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parameter estimate</a:t>
            </a:r>
            <a:endParaRPr lang="en-US" b="1" dirty="0">
              <a:solidFill>
                <a:schemeClr val="bg1"/>
              </a:solidFill>
            </a:endParaRPr>
          </a:p>
        </p:txBody>
      </p:sp>
      <p:sp>
        <p:nvSpPr>
          <p:cNvPr id="4" name="Rectangle 3"/>
          <p:cNvSpPr/>
          <p:nvPr/>
        </p:nvSpPr>
        <p:spPr>
          <a:xfrm>
            <a:off x="461209" y="1391199"/>
            <a:ext cx="11522243" cy="954107"/>
          </a:xfrm>
          <a:prstGeom prst="rect">
            <a:avLst/>
          </a:prstGeom>
        </p:spPr>
        <p:txBody>
          <a:bodyPr wrap="square">
            <a:spAutoFit/>
          </a:bodyPr>
          <a:lstStyle/>
          <a:p>
            <a:r>
              <a:rPr lang="en-US" sz="2800" dirty="0" smtClean="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smtClean="0"/>
                  <a:t>Pr</a:t>
                </a:r>
                <a:r>
                  <a:rPr lang="en-US" sz="1200" dirty="0" smtClean="0"/>
                  <a:t>(data)</a:t>
                </a:r>
                <a:endParaRPr lang="en-US" sz="1200" dirty="0"/>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smtClean="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267978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parameter estimate</a:t>
            </a:r>
            <a:endParaRPr lang="en-US" b="1" dirty="0">
              <a:solidFill>
                <a:schemeClr val="bg1"/>
              </a:solidFill>
            </a:endParaRPr>
          </a:p>
        </p:txBody>
      </p:sp>
      <p:sp>
        <p:nvSpPr>
          <p:cNvPr id="4" name="Rectangle 3"/>
          <p:cNvSpPr/>
          <p:nvPr/>
        </p:nvSpPr>
        <p:spPr>
          <a:xfrm>
            <a:off x="461209" y="1391199"/>
            <a:ext cx="11522243" cy="523220"/>
          </a:xfrm>
          <a:prstGeom prst="rect">
            <a:avLst/>
          </a:prstGeom>
        </p:spPr>
        <p:txBody>
          <a:bodyPr wrap="square">
            <a:spAutoFit/>
          </a:bodyPr>
          <a:lstStyle/>
          <a:p>
            <a:r>
              <a:rPr lang="en-US" sz="2800" dirty="0" smtClean="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smtClean="0"/>
                  <a:t>You have a null hypothesis and calculate the probability of observing your data under that hypothesis.</a:t>
                </a:r>
              </a:p>
              <a:p>
                <a:endParaRPr lang="en-US" sz="3200" dirty="0"/>
              </a:p>
              <a:p>
                <a:r>
                  <a:rPr lang="en-US" sz="3200" dirty="0" smtClean="0"/>
                  <a:t>Null: The sun has not exploded</a:t>
                </a:r>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smtClean="0"/>
              </a:p>
              <a:p>
                <a:endParaRPr lang="en-US" sz="3200" dirty="0"/>
              </a:p>
              <a:p>
                <a:r>
                  <a:rPr lang="en-US" sz="3200" dirty="0" smtClean="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smtClean="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smtClean="0"/>
              <a:t>What is the difference in a population and a sample?</a:t>
            </a:r>
          </a:p>
          <a:p>
            <a:pPr marL="742950" indent="-742950">
              <a:lnSpc>
                <a:spcPct val="200000"/>
              </a:lnSpc>
              <a:buFont typeface="+mj-lt"/>
              <a:buAutoNum type="arabicPeriod"/>
            </a:pPr>
            <a:r>
              <a:rPr lang="en-US" sz="4000" dirty="0" smtClean="0"/>
              <a:t>What is the difference in a parameter and a statistic?</a:t>
            </a:r>
          </a:p>
          <a:p>
            <a:pPr marL="742950" indent="-742950">
              <a:lnSpc>
                <a:spcPct val="200000"/>
              </a:lnSpc>
              <a:buFont typeface="+mj-lt"/>
              <a:buAutoNum type="arabicPeriod"/>
            </a:pPr>
            <a:r>
              <a:rPr lang="en-US" sz="4000" dirty="0" smtClean="0"/>
              <a:t>How does the central limit theorem help us?</a:t>
            </a:r>
            <a:endParaRPr lang="en-US" sz="40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smtClean="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smtClean="0"/>
              </a:p>
              <a:p>
                <a:pPr algn="r"/>
                <a:endParaRPr lang="en-US" sz="3600" dirty="0" smtClean="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p:sp>
        <p:nvSpPr>
          <p:cNvPr id="6" name="Rectangle 5"/>
          <p:cNvSpPr/>
          <p:nvPr/>
        </p:nvSpPr>
        <p:spPr>
          <a:xfrm>
            <a:off x="242170" y="1086291"/>
            <a:ext cx="11519770" cy="5509200"/>
          </a:xfrm>
          <a:prstGeom prst="rect">
            <a:avLst/>
          </a:prstGeom>
        </p:spPr>
        <p:txBody>
          <a:bodyPr wrap="square">
            <a:spAutoFit/>
          </a:bodyPr>
          <a:lstStyle/>
          <a:p>
            <a:r>
              <a:rPr lang="en-US" sz="3200" dirty="0" smtClean="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smtClean="0"/>
              <a:t>How likely are you to have the disease? </a:t>
            </a:r>
          </a:p>
          <a:p>
            <a:endParaRPr lang="en-US" sz="3200" dirty="0"/>
          </a:p>
          <a:p>
            <a:r>
              <a:rPr lang="en-US" sz="3200" dirty="0" smtClean="0"/>
              <a:t>Should you be concerned? </a:t>
            </a:r>
          </a:p>
          <a:p>
            <a:endParaRPr lang="en-US" sz="3200" dirty="0"/>
          </a:p>
          <a:p>
            <a:r>
              <a:rPr lang="en-US" sz="3200" dirty="0" smtClean="0"/>
              <a:t>Bayes’ theorem provides a natural way to think about this</a:t>
            </a:r>
            <a:r>
              <a:rPr lang="en-US" sz="3200" dirty="0" smtClean="0"/>
              <a:t>.</a:t>
            </a:r>
          </a:p>
          <a:p>
            <a:endParaRPr lang="en-US" sz="3200" dirty="0"/>
          </a:p>
          <a:p>
            <a:r>
              <a:rPr lang="en-US" sz="3200" b="1" dirty="0" smtClean="0">
                <a:solidFill>
                  <a:srgbClr val="C00000"/>
                </a:solidFill>
              </a:rPr>
              <a:t>Lets do this!</a:t>
            </a:r>
            <a:endParaRPr lang="en-US" sz="3200" b="1" dirty="0">
              <a:solidFill>
                <a:srgbClr val="C00000"/>
              </a:solidFill>
            </a:endParaRPr>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smtClean="0"/>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smtClean="0"/>
              </a:p>
              <a:p>
                <a:endParaRPr lang="en-US" sz="3200" dirty="0"/>
              </a:p>
              <a:p>
                <a:r>
                  <a:rPr lang="en-US" sz="3200" dirty="0" smtClean="0"/>
                  <a:t>Which means that you have only a 0.1% chance of having the disease even if you test positive.  </a:t>
                </a:r>
              </a:p>
              <a:p>
                <a:endParaRPr lang="en-US" sz="3200" dirty="0"/>
              </a:p>
              <a:p>
                <a:r>
                  <a:rPr lang="en-US" sz="3200" dirty="0" smtClean="0"/>
                  <a:t>What if your doctor noticed a symptom that made them give you this test what changes?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Priors</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smtClean="0"/>
              </a:p>
              <a:p>
                <a:endParaRPr lang="en-US" sz="3200" dirty="0"/>
              </a:p>
              <a:p>
                <a:r>
                  <a:rPr lang="en-US" sz="3200" dirty="0" err="1" smtClean="0"/>
                  <a:t>Pr</a:t>
                </a:r>
                <a:r>
                  <a:rPr lang="en-US" sz="3200" dirty="0" smtClean="0"/>
                  <a:t>(A) this is the prior.  It is powerful because it allows you to incorporate previous knowledge into your analysis, but it can lead to very bad inference if you are careless.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244256"/>
              </a:xfrm>
              <a:prstGeom prst="rect">
                <a:avLst/>
              </a:prstGeom>
            </p:spPr>
            <p:txBody>
              <a:bodyPr wrap="square">
                <a:spAutoFit/>
              </a:bodyPr>
              <a:lstStyle/>
              <a:p>
                <a:pPr/>
                <a:r>
                  <a:rPr lang="en-US" sz="3200" dirty="0" smtClean="0"/>
                  <a:t>In practice our models are quite complex with many parameters we would like to estimate.  Each of these has its own prior distribution.  The way that we explore the space of solutions is using an MCMC.</a:t>
                </a:r>
              </a:p>
              <a:p>
                <a:pPr/>
                <a:endParaRPr lang="en-US" sz="3200" dirty="0"/>
              </a:p>
              <a:p>
                <a:pPr marL="514350" indent="-514350">
                  <a:buAutoNum type="arabicParenR"/>
                </a:pPr>
                <a:r>
                  <a:rPr lang="en-US" sz="3200" dirty="0" smtClean="0"/>
                  <a:t>Pick an arbitrary starting point</a:t>
                </a:r>
              </a:p>
              <a:p>
                <a:pPr marL="514350" indent="-514350">
                  <a:buAutoNum type="arabicParenR"/>
                </a:pPr>
                <a:r>
                  <a:rPr lang="en-US" sz="3200" dirty="0" smtClean="0"/>
                  <a:t>Calculate the current probability  </a:t>
                </a:r>
                <a14:m>
                  <m:oMath xmlns:m="http://schemas.openxmlformats.org/officeDocument/2006/math">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smtClean="0"/>
              </a:p>
              <a:p>
                <a:pPr marL="514350" indent="-514350">
                  <a:buAutoNum type="arabicParenR"/>
                </a:pPr>
                <a:r>
                  <a:rPr lang="en-US" sz="3200" dirty="0" smtClean="0"/>
                  <a:t>Generate a change to one of our parameters</a:t>
                </a:r>
              </a:p>
              <a:p>
                <a:pPr marL="514350" indent="-514350">
                  <a:buAutoNum type="arabicParenR"/>
                </a:pPr>
                <a:r>
                  <a:rPr lang="en-US" sz="3200" dirty="0" smtClean="0"/>
                  <a:t>Calculate the new </a:t>
                </a:r>
                <a:r>
                  <a:rPr lang="en-US" sz="3200" dirty="0"/>
                  <a:t>probability  </a:t>
                </a:r>
                <a14:m>
                  <m:oMath xmlns:m="http://schemas.openxmlformats.org/officeDocument/2006/math">
                    <m:sSub>
                      <m:sSubPr>
                        <m:ctrlPr>
                          <a:rPr lang="en-US" sz="3200" i="1">
                            <a:latin typeface="Cambria Math"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smtClean="0"/>
              </a:p>
              <a:p>
                <a:pPr marL="514350" indent="-514350">
                  <a:buAutoNum type="arabicParenR"/>
                </a:pPr>
                <a:r>
                  <a:rPr lang="en-US" sz="3200" dirty="0" smtClean="0"/>
                  <a:t>Accept new parameter value with probability </a:t>
                </a:r>
                <a14:m>
                  <m:oMath xmlns:m="http://schemas.openxmlformats.org/officeDocument/2006/math">
                    <m:f>
                      <m:fPr>
                        <m:ctrlPr>
                          <a:rPr lang="mr-IN" sz="3200" i="1" smtClean="0">
                            <a:latin typeface="Cambria Math" charset="0"/>
                          </a:rPr>
                        </m:ctrlPr>
                      </m:fPr>
                      <m:num>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smtClean="0"/>
              </a:p>
              <a:p>
                <a:pPr marL="514350" indent="-514350">
                  <a:buAutoNum type="arabicParenR"/>
                </a:pPr>
                <a:r>
                  <a:rPr lang="en-US" sz="3200" dirty="0" smtClean="0"/>
                  <a:t>Return to step 3 (repeat for a really long time)</a:t>
                </a:r>
                <a:endParaRPr lang="en-US" sz="3200" dirty="0"/>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9238462" y="3048405"/>
                <a:ext cx="2330061" cy="5409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1400" i="1">
                              <a:latin typeface="Cambria Math" charset="0"/>
                            </a:rPr>
                          </m:ctrlPr>
                        </m:funcPr>
                        <m:fName>
                          <m:r>
                            <m:rPr>
                              <m:sty m:val="p"/>
                            </m:rPr>
                            <a:rPr lang="en-US" sz="1400">
                              <a:latin typeface="Cambria Math" charset="0"/>
                            </a:rPr>
                            <m:t>Pr</m:t>
                          </m:r>
                        </m:fName>
                        <m:e>
                          <m:d>
                            <m:dPr>
                              <m:ctrlPr>
                                <a:rPr lang="en-US" sz="1400" i="1">
                                  <a:latin typeface="Cambria Math"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Tree>
    <p:extLst>
      <p:ext uri="{BB962C8B-B14F-4D97-AF65-F5344CB8AC3E}">
        <p14:creationId xmlns:p14="http://schemas.microsoft.com/office/powerpoint/2010/main" val="5753907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The power of Bayesian approaches</a:t>
            </a:r>
            <a:endParaRPr lang="en-US" b="1" dirty="0">
              <a:solidFill>
                <a:schemeClr val="bg1"/>
              </a:solidFill>
            </a:endParaRPr>
          </a:p>
        </p:txBody>
      </p:sp>
      <p:sp>
        <p:nvSpPr>
          <p:cNvPr id="6" name="Rectangle 5"/>
          <p:cNvSpPr/>
          <p:nvPr/>
        </p:nvSpPr>
        <p:spPr>
          <a:xfrm>
            <a:off x="4509370" y="1297140"/>
            <a:ext cx="7478038" cy="4031873"/>
          </a:xfrm>
          <a:prstGeom prst="rect">
            <a:avLst/>
          </a:prstGeom>
        </p:spPr>
        <p:txBody>
          <a:bodyPr wrap="square">
            <a:spAutoFit/>
          </a:bodyPr>
          <a:lstStyle/>
          <a:p>
            <a:r>
              <a:rPr lang="en-US" sz="3200" dirty="0" smtClean="0"/>
              <a:t>With a Bayesian approach we can take into account all types of uncertainty and be more conservative.</a:t>
            </a:r>
          </a:p>
          <a:p>
            <a:endParaRPr lang="en-US" sz="3200" dirty="0"/>
          </a:p>
          <a:p>
            <a:pPr marL="457200" indent="-457200">
              <a:buFont typeface="Arial" charset="0"/>
              <a:buChar char="•"/>
            </a:pPr>
            <a:r>
              <a:rPr lang="en-US" sz="3200" dirty="0" smtClean="0"/>
              <a:t>Phylogenetic </a:t>
            </a:r>
          </a:p>
          <a:p>
            <a:pPr marL="457200" indent="-457200">
              <a:buFont typeface="Arial" charset="0"/>
              <a:buChar char="•"/>
            </a:pPr>
            <a:r>
              <a:rPr lang="en-US" sz="3200" dirty="0" smtClean="0"/>
              <a:t>Model selection uncertainty</a:t>
            </a:r>
          </a:p>
          <a:p>
            <a:pPr marL="457200" indent="-457200">
              <a:buFont typeface="Arial" charset="0"/>
              <a:buChar char="•"/>
            </a:pPr>
            <a:r>
              <a:rPr lang="en-US" sz="3200" dirty="0" smtClean="0"/>
              <a:t>Parameter value uncertainty</a:t>
            </a:r>
          </a:p>
          <a:p>
            <a:pPr marL="457200" indent="-457200">
              <a:buFont typeface="Arial" charset="0"/>
              <a:buChar char="•"/>
            </a:pPr>
            <a:r>
              <a:rPr lang="en-US" sz="3200" dirty="0" smtClean="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62479"/>
            <a:ext cx="11801138" cy="2554545"/>
          </a:xfrm>
          <a:prstGeom prst="rect">
            <a:avLst/>
          </a:prstGeom>
        </p:spPr>
        <p:txBody>
          <a:bodyPr wrap="square">
            <a:spAutoFit/>
          </a:bodyPr>
          <a:lstStyle/>
          <a:p>
            <a:pPr marL="742950" indent="-742950">
              <a:lnSpc>
                <a:spcPct val="200000"/>
              </a:lnSpc>
              <a:buFont typeface="+mj-lt"/>
              <a:buAutoNum type="arabicPeriod"/>
            </a:pPr>
            <a:r>
              <a:rPr lang="en-US" sz="4000" dirty="0" smtClean="0"/>
              <a:t>Probability</a:t>
            </a:r>
          </a:p>
          <a:p>
            <a:pPr marL="742950" indent="-742950">
              <a:lnSpc>
                <a:spcPct val="200000"/>
              </a:lnSpc>
              <a:buFont typeface="+mj-lt"/>
              <a:buAutoNum type="arabicPeriod"/>
            </a:pPr>
            <a:r>
              <a:rPr lang="en-US" sz="4000" dirty="0" smtClean="0"/>
              <a:t>Frequentist vs Bayesian</a:t>
            </a:r>
            <a:endParaRPr lang="en-US" sz="4000" dirty="0" smtClean="0"/>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5 and chapter 2 of </a:t>
            </a:r>
            <a:r>
              <a:rPr lang="en-US" sz="3200" dirty="0" err="1" smtClean="0"/>
              <a:t>McElreath</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Setting matters</a:t>
            </a:r>
            <a:endParaRPr lang="en-US"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Mutually exclusive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smtClean="0"/>
                  <a:t>What is the probability of drawing either an ace or a king from a deck cards?</a:t>
                </a:r>
              </a:p>
              <a:p>
                <a:endParaRPr lang="en-US" sz="3200" dirty="0"/>
              </a:p>
              <a:p>
                <a:r>
                  <a:rPr lang="en-US" sz="3200" dirty="0" smtClean="0"/>
                  <a:t>addition rule: if two events are mutually exclusive then the probability that either will occur is just the sum of the individual probabilities</a:t>
                </a:r>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smtClean="0"/>
              </a:p>
              <a:p>
                <a:endParaRPr lang="en-US" sz="3200" dirty="0" smtClean="0"/>
              </a:p>
              <a:p>
                <a:pPr algn="r"/>
                <a:r>
                  <a:rPr lang="en-US" sz="2000" dirty="0" smtClean="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Independent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smtClean="0"/>
                  <a:t>What is the probability of rolling a 1 and then a 2 on a pair of dice?</a:t>
                </a:r>
              </a:p>
              <a:p>
                <a:endParaRPr lang="en-US" sz="3200" dirty="0" smtClean="0"/>
              </a:p>
              <a:p>
                <a:r>
                  <a:rPr lang="en-US" sz="3200" dirty="0" smtClean="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Non-independence</a:t>
            </a:r>
            <a:endParaRPr lang="en-US" b="1" dirty="0">
              <a:solidFill>
                <a:schemeClr val="bg1"/>
              </a:solidFill>
            </a:endParaRPr>
          </a:p>
        </p:txBody>
      </p:sp>
      <p:sp>
        <p:nvSpPr>
          <p:cNvPr id="4" name="Rectangle 3"/>
          <p:cNvSpPr/>
          <p:nvPr/>
        </p:nvSpPr>
        <p:spPr>
          <a:xfrm>
            <a:off x="195431" y="1273781"/>
            <a:ext cx="11801138" cy="3046988"/>
          </a:xfrm>
          <a:prstGeom prst="rect">
            <a:avLst/>
          </a:prstGeom>
        </p:spPr>
        <p:txBody>
          <a:bodyPr wrap="square">
            <a:spAutoFit/>
          </a:bodyPr>
          <a:lstStyle/>
          <a:p>
            <a:r>
              <a:rPr lang="en-US" sz="3200" dirty="0" smtClean="0"/>
              <a:t>non-independent events- conditional probability: is the probability of an event given that another event has already occurred.</a:t>
            </a:r>
          </a:p>
          <a:p>
            <a:endParaRPr lang="en-US" sz="3200" dirty="0"/>
          </a:p>
          <a:p>
            <a:r>
              <a:rPr lang="en-US" sz="3200" dirty="0" smtClean="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Conditional probability</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smtClean="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smtClean="0"/>
              </a:p>
              <a:p>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5757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1106</Words>
  <Application>Microsoft Macintosh PowerPoint</Application>
  <PresentationFormat>Widescreen</PresentationFormat>
  <Paragraphs>197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Calibri Light</vt:lpstr>
      <vt:lpstr>Cambria Math</vt:lpstr>
      <vt:lpstr>Mangal</vt:lpstr>
      <vt:lpstr>Roboto</vt:lpstr>
      <vt:lpstr>Arial</vt:lpstr>
      <vt:lpstr>Office Theme</vt:lpstr>
      <vt:lpstr>Probability and  Bayes Theorem Biology 683  Lecture 3   Heath Blackmon</vt:lpstr>
      <vt:lpstr>Last week</vt:lpstr>
      <vt:lpstr>Today</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Setting matters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27</cp:revision>
  <cp:lastPrinted>2018-02-06T21:45:22Z</cp:lastPrinted>
  <dcterms:created xsi:type="dcterms:W3CDTF">2018-01-03T17:15:04Z</dcterms:created>
  <dcterms:modified xsi:type="dcterms:W3CDTF">2018-02-06T21:45:41Z</dcterms:modified>
</cp:coreProperties>
</file>